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8288000" cy="10287000"/>
  <p:notesSz cx="9947275" cy="6858000"/>
  <p:embeddedFontLst>
    <p:embeddedFont>
      <p:font typeface="Angsana New" pitchFamily="18" charset="-34"/>
      <p:regular r:id="rId4"/>
      <p:bold r:id="rId5"/>
      <p:italic r:id="rId6"/>
      <p:boldItalic r:id="rId7"/>
    </p:embeddedFont>
    <p:embeddedFont>
      <p:font typeface="Cordia New" pitchFamily="34" charset="-34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TH Sarabun New" pitchFamily="34" charset="-34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10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handoutMaster" Target="handoutMasters/handout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09223-035E-4D16-B18A-BBA18668D21E}" type="datetimeFigureOut">
              <a:rPr lang="th-TH" smtClean="0"/>
              <a:t>05/10/66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34487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DDB07-4FC0-455C-913C-2F635D47AA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0184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10" Type="http://schemas.openxmlformats.org/officeDocument/2006/relationships/image" Target="../media/image9.svg"/><Relationship Id="rId19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9504"/>
            <a:ext cx="19372399" cy="10296504"/>
          </a:xfrm>
          <a:custGeom>
            <a:avLst/>
            <a:gdLst/>
            <a:ahLst/>
            <a:cxnLst/>
            <a:rect l="l" t="t" r="r" b="b"/>
            <a:pathLst>
              <a:path w="22227035" h="10150142">
                <a:moveTo>
                  <a:pt x="0" y="0"/>
                </a:moveTo>
                <a:lnTo>
                  <a:pt x="22227036" y="0"/>
                </a:lnTo>
                <a:lnTo>
                  <a:pt x="22227036" y="10150142"/>
                </a:lnTo>
                <a:lnTo>
                  <a:pt x="0" y="10150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7096" b="-51612"/>
            </a:stretch>
          </a:blipFill>
        </p:spPr>
      </p:sp>
      <p:sp>
        <p:nvSpPr>
          <p:cNvPr id="23" name="สี่เหลี่ยมผืนผ้า 22"/>
          <p:cNvSpPr/>
          <p:nvPr/>
        </p:nvSpPr>
        <p:spPr>
          <a:xfrm>
            <a:off x="-20519" y="-41535"/>
            <a:ext cx="19372399" cy="1417835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65681" y="3490771"/>
            <a:ext cx="6995854" cy="59397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09872" y="3480848"/>
            <a:ext cx="6927077" cy="5881388"/>
          </a:xfrm>
          <a:prstGeom prst="rect">
            <a:avLst/>
          </a:prstGeom>
          <a:ln cap="sq">
            <a:noFill/>
            <a:prstDash val="solid"/>
          </a:ln>
        </p:spPr>
      </p:pic>
      <p:sp>
        <p:nvSpPr>
          <p:cNvPr id="6" name="Freeform 6"/>
          <p:cNvSpPr/>
          <p:nvPr/>
        </p:nvSpPr>
        <p:spPr>
          <a:xfrm>
            <a:off x="4006653" y="3737399"/>
            <a:ext cx="3117423" cy="881787"/>
          </a:xfrm>
          <a:custGeom>
            <a:avLst/>
            <a:gdLst/>
            <a:ahLst/>
            <a:cxnLst/>
            <a:rect l="l" t="t" r="r" b="b"/>
            <a:pathLst>
              <a:path w="3576793" h="881787">
                <a:moveTo>
                  <a:pt x="0" y="0"/>
                </a:moveTo>
                <a:lnTo>
                  <a:pt x="3576793" y="0"/>
                </a:lnTo>
                <a:lnTo>
                  <a:pt x="3576793" y="881787"/>
                </a:lnTo>
                <a:lnTo>
                  <a:pt x="0" y="881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484053" y="3588738"/>
            <a:ext cx="3648776" cy="1032084"/>
          </a:xfrm>
          <a:custGeom>
            <a:avLst/>
            <a:gdLst/>
            <a:ahLst/>
            <a:cxnLst/>
            <a:rect l="l" t="t" r="r" b="b"/>
            <a:pathLst>
              <a:path w="4186444" h="1032084">
                <a:moveTo>
                  <a:pt x="0" y="0"/>
                </a:moveTo>
                <a:lnTo>
                  <a:pt x="4186445" y="0"/>
                </a:lnTo>
                <a:lnTo>
                  <a:pt x="4186445" y="1032085"/>
                </a:lnTo>
                <a:lnTo>
                  <a:pt x="0" y="1032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39157" y="4991476"/>
            <a:ext cx="6755295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0819" lvl="1" indent="-395410">
              <a:lnSpc>
                <a:spcPts val="4212"/>
              </a:lnSpc>
              <a:buFont typeface="Arial"/>
              <a:buChar char="•"/>
            </a:pPr>
            <a:r>
              <a:rPr lang="en-US" sz="4400" spc="-197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มีสัญชาติไทย</a:t>
            </a:r>
            <a:endParaRPr lang="en-US" sz="4400" spc="-197" dirty="0">
              <a:solidFill>
                <a:srgbClr val="0128F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790819" lvl="1" indent="-395410">
              <a:lnSpc>
                <a:spcPts val="4212"/>
              </a:lnSpc>
              <a:buFont typeface="Arial"/>
              <a:buChar char="•"/>
            </a:pPr>
            <a:r>
              <a:rPr lang="en-US" sz="4400" spc="-197" dirty="0" err="1" smtClean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มีชื่ออยู่ในทะเบียนบ้านในเขต</a:t>
            </a:r>
            <a:r>
              <a:rPr lang="th-TH" sz="4400" spc="-197" dirty="0" smtClean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องค์การบริหารส่วนตำบลดอน</a:t>
            </a:r>
            <a:endParaRPr lang="en-US" sz="4400" spc="-197" dirty="0" smtClean="0">
              <a:solidFill>
                <a:srgbClr val="0128F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790819" lvl="1" indent="-395410">
              <a:lnSpc>
                <a:spcPts val="4212"/>
              </a:lnSpc>
              <a:buFont typeface="Arial"/>
              <a:buChar char="•"/>
            </a:pPr>
            <a:r>
              <a:rPr lang="en-US" sz="4400" spc="-197" dirty="0" err="1" smtClean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</a:t>
            </a:r>
            <a:r>
              <a:rPr lang="en-US" sz="4400" spc="-197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อายุครบ</a:t>
            </a:r>
            <a:r>
              <a:rPr lang="en-US" sz="4400" spc="-197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60 </a:t>
            </a:r>
            <a:r>
              <a:rPr lang="en-US" sz="4400" spc="-197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</a:t>
            </a:r>
            <a:r>
              <a:rPr lang="en-US" sz="4400" spc="-197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spc="-197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บริบูรณ์</a:t>
            </a:r>
            <a:r>
              <a:rPr lang="en-US" sz="4400" spc="-197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spc="-197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และได้ยืนยันสิทธิขอรับเงินเบี้ยยังชีพผู้สูงอายุ</a:t>
            </a:r>
            <a:r>
              <a:rPr lang="en-US" sz="4400" spc="-197" dirty="0" err="1" smtClean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</a:t>
            </a:r>
            <a:r>
              <a:rPr lang="th-TH" sz="4400" spc="-197" dirty="0" smtClean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องค์การบริหารส่วนตำบลดอน</a:t>
            </a:r>
            <a:endParaRPr lang="en-US" sz="4400" spc="-197" dirty="0">
              <a:solidFill>
                <a:srgbClr val="0128F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982865" y="7857457"/>
            <a:ext cx="5942216" cy="1278344"/>
          </a:xfrm>
          <a:custGeom>
            <a:avLst/>
            <a:gdLst/>
            <a:ahLst/>
            <a:cxnLst/>
            <a:rect l="l" t="t" r="r" b="b"/>
            <a:pathLst>
              <a:path w="6817836" h="1278344">
                <a:moveTo>
                  <a:pt x="0" y="0"/>
                </a:moveTo>
                <a:lnTo>
                  <a:pt x="6817836" y="0"/>
                </a:lnTo>
                <a:lnTo>
                  <a:pt x="6817836" y="1278344"/>
                </a:lnTo>
                <a:lnTo>
                  <a:pt x="0" y="12783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43699" y="7364958"/>
            <a:ext cx="2930509" cy="2772687"/>
          </a:xfrm>
          <a:custGeom>
            <a:avLst/>
            <a:gdLst/>
            <a:ahLst/>
            <a:cxnLst/>
            <a:rect l="l" t="t" r="r" b="b"/>
            <a:pathLst>
              <a:path w="2027345" h="1974128">
                <a:moveTo>
                  <a:pt x="0" y="0"/>
                </a:moveTo>
                <a:lnTo>
                  <a:pt x="2027346" y="0"/>
                </a:lnTo>
                <a:lnTo>
                  <a:pt x="2027346" y="1974128"/>
                </a:lnTo>
                <a:lnTo>
                  <a:pt x="0" y="19741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300740" y="3655088"/>
            <a:ext cx="1788598" cy="1646857"/>
          </a:xfrm>
          <a:custGeom>
            <a:avLst/>
            <a:gdLst/>
            <a:ahLst/>
            <a:cxnLst/>
            <a:rect l="l" t="t" r="r" b="b"/>
            <a:pathLst>
              <a:path w="2052158" h="1646857">
                <a:moveTo>
                  <a:pt x="0" y="0"/>
                </a:moveTo>
                <a:lnTo>
                  <a:pt x="2052158" y="0"/>
                </a:lnTo>
                <a:lnTo>
                  <a:pt x="2052158" y="1646857"/>
                </a:lnTo>
                <a:lnTo>
                  <a:pt x="0" y="16468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166312" y="3480848"/>
            <a:ext cx="1849693" cy="1811366"/>
          </a:xfrm>
          <a:custGeom>
            <a:avLst/>
            <a:gdLst/>
            <a:ahLst/>
            <a:cxnLst/>
            <a:rect l="l" t="t" r="r" b="b"/>
            <a:pathLst>
              <a:path w="1666457" h="1811366">
                <a:moveTo>
                  <a:pt x="0" y="0"/>
                </a:moveTo>
                <a:lnTo>
                  <a:pt x="1666456" y="0"/>
                </a:lnTo>
                <a:lnTo>
                  <a:pt x="1666456" y="1811366"/>
                </a:lnTo>
                <a:lnTo>
                  <a:pt x="0" y="1811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12807" y="7373269"/>
            <a:ext cx="2022490" cy="2644462"/>
          </a:xfrm>
          <a:custGeom>
            <a:avLst/>
            <a:gdLst/>
            <a:ahLst/>
            <a:cxnLst/>
            <a:rect l="l" t="t" r="r" b="b"/>
            <a:pathLst>
              <a:path w="2320516" h="2644462">
                <a:moveTo>
                  <a:pt x="0" y="0"/>
                </a:moveTo>
                <a:lnTo>
                  <a:pt x="2320515" y="0"/>
                </a:lnTo>
                <a:lnTo>
                  <a:pt x="2320515" y="2644462"/>
                </a:lnTo>
                <a:lnTo>
                  <a:pt x="0" y="264446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260494" y="304551"/>
            <a:ext cx="14732104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1"/>
              </a:lnSpc>
            </a:pPr>
            <a:r>
              <a:rPr lang="en-US" sz="5500" b="1" spc="-116" dirty="0" err="1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ประชาสัมพันธ์การยืนยัน</a:t>
            </a:r>
            <a:r>
              <a:rPr lang="en-US" sz="5500" b="1" spc="-116" dirty="0" err="1" smtClean="0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สิทธิ</a:t>
            </a:r>
            <a:endParaRPr lang="en-US" sz="5500" b="1" spc="-116" dirty="0" smtClean="0">
              <a:solidFill>
                <a:srgbClr val="FA2C2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>
              <a:lnSpc>
                <a:spcPts val="3831"/>
              </a:lnSpc>
            </a:pPr>
            <a:r>
              <a:rPr lang="en-US" sz="5500" b="1" spc="-116" dirty="0" err="1" smtClean="0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en-US" sz="5500" b="1" spc="-116" dirty="0" err="1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ขอเบี้ยยังชีพ</a:t>
            </a:r>
            <a:r>
              <a:rPr lang="en-US" sz="5500" b="1" spc="-116" dirty="0" err="1" smtClean="0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ผู้สูงอายุ</a:t>
            </a:r>
            <a:r>
              <a:rPr lang="th-TH" sz="5500" b="1" spc="-116" dirty="0" smtClean="0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องค์การบริหารส่วนตำบลดอน</a:t>
            </a:r>
            <a:endParaRPr lang="en-US" sz="5500" b="1" spc="-116" dirty="0">
              <a:solidFill>
                <a:srgbClr val="FA2C2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647351" y="3649527"/>
            <a:ext cx="2683584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43"/>
              </a:lnSpc>
            </a:pPr>
            <a:r>
              <a:rPr lang="en-US" sz="5102" b="1" spc="193" dirty="0" err="1">
                <a:solidFill>
                  <a:srgbClr val="FA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คุณสมบัติ</a:t>
            </a:r>
            <a:endParaRPr lang="en-US" sz="5102" b="1" spc="193" dirty="0">
              <a:solidFill>
                <a:srgbClr val="FA2C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764909" y="3576534"/>
            <a:ext cx="333167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b="1" dirty="0" err="1">
                <a:solidFill>
                  <a:srgbClr val="FA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เอกสารยืนยันสิทธิ</a:t>
            </a:r>
            <a:endParaRPr lang="en-US" sz="4999" b="1" dirty="0">
              <a:solidFill>
                <a:srgbClr val="FA2C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1249" y="1470232"/>
            <a:ext cx="18470151" cy="2158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>
              <a:lnSpc>
                <a:spcPts val="4242"/>
              </a:lnSpc>
            </a:pPr>
            <a:r>
              <a:rPr lang="en-US" sz="39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</a:t>
            </a:r>
            <a:r>
              <a:rPr lang="th-TH" sz="3900" dirty="0" smtClean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องค์การบริหารส่วนตำบลดอน </a:t>
            </a:r>
            <a:r>
              <a:rPr lang="en-US" sz="3900" dirty="0" err="1" smtClean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เปิด</a:t>
            </a:r>
            <a:r>
              <a:rPr lang="en-US" sz="39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การรับยืนยันสิทธิการขอรับเงินเบี้ยยังชีพผู้สูงอายุ</a:t>
            </a:r>
            <a:r>
              <a:rPr lang="en-US" sz="39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9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ตั้งแต่เดือนกันยายน</a:t>
            </a:r>
            <a:r>
              <a:rPr lang="en-US" sz="39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900" dirty="0" smtClean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2566-เดือน</a:t>
            </a:r>
            <a:r>
              <a:rPr lang="en-US" sz="39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ธันวาคม 2567 </a:t>
            </a:r>
            <a:r>
              <a:rPr lang="en-US" sz="39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โดยเป็นผู้ที่มีสิทธิรับเงินเบี้ยยังชีพผู้สูงอายุรายใหม่</a:t>
            </a:r>
            <a:r>
              <a:rPr lang="en-US" sz="39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9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ที่ยังไม่เคยลงทะเบียนหรือยืนยันสิทธิมาก่อน</a:t>
            </a:r>
            <a:r>
              <a:rPr lang="en-US" sz="39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9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ซึ่งเป็นผู้สูงอายุที่จะมีอายุครบ</a:t>
            </a:r>
            <a:r>
              <a:rPr lang="en-US" sz="39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60 </a:t>
            </a:r>
            <a:r>
              <a:rPr lang="en-US" sz="39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ปีบริบูรณ์</a:t>
            </a:r>
            <a:r>
              <a:rPr lang="en-US" sz="39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9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ผู้สูงอายุที่มีอายุครบ</a:t>
            </a:r>
            <a:r>
              <a:rPr lang="en-US" sz="39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60 </a:t>
            </a:r>
            <a:r>
              <a:rPr lang="en-US" sz="39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ปีบริบูรณ์</a:t>
            </a:r>
            <a:r>
              <a:rPr lang="en-US" sz="39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9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หรือผู้สูงอายุที่ย้ายมาจากองค์กรปกครองส่วนท้องถิ่นอื่น</a:t>
            </a:r>
            <a:r>
              <a:rPr lang="en-US" sz="39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9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ที่ยังไม่ได้มายืนยันสิทธิรับเงินเบี้ยยังชีพผู้สูงอายุกับ</a:t>
            </a:r>
            <a:r>
              <a:rPr lang="en-US" sz="3900" dirty="0" err="1" smtClean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</a:t>
            </a:r>
            <a:r>
              <a:rPr lang="th-TH" sz="3900" dirty="0" smtClean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องค์การ</a:t>
            </a:r>
            <a:r>
              <a:rPr lang="th-TH" sz="39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บริหารส่วนตำบลดอน </a:t>
            </a:r>
            <a:endParaRPr lang="en-US" sz="3900" dirty="0">
              <a:solidFill>
                <a:srgbClr val="0128F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43808" y="4801960"/>
            <a:ext cx="7031081" cy="3266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0194" lvl="1" indent="-395097">
              <a:lnSpc>
                <a:spcPts val="4208"/>
              </a:lnSpc>
              <a:buFont typeface="Arial"/>
              <a:buChar char="•"/>
            </a:pPr>
            <a:r>
              <a:rPr lang="en-US" sz="4400" spc="-153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แบบยืนยันสิทธิการขอรับเงินเบี้ยยังชีพผู้สูงอายุ</a:t>
            </a:r>
            <a:endParaRPr lang="en-US" sz="4400" spc="-153" dirty="0">
              <a:solidFill>
                <a:srgbClr val="0128F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790194" lvl="1" indent="-395097">
              <a:lnSpc>
                <a:spcPts val="4208"/>
              </a:lnSpc>
              <a:buFont typeface="Arial"/>
              <a:buChar char="•"/>
            </a:pPr>
            <a:r>
              <a:rPr lang="en-US" sz="4400" spc="-153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บัตรประจำตัวประชาชน</a:t>
            </a:r>
            <a:r>
              <a:rPr lang="en-US" sz="4400" spc="-153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400" spc="-153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ตัวจริง</a:t>
            </a:r>
            <a:r>
              <a:rPr lang="en-US" sz="4400" spc="-153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790194" lvl="1" indent="-395097">
              <a:lnSpc>
                <a:spcPts val="4208"/>
              </a:lnSpc>
              <a:buFont typeface="Arial"/>
              <a:buChar char="•"/>
            </a:pPr>
            <a:r>
              <a:rPr lang="en-US" sz="4400" spc="-153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ทะเบียนบ้านฉบับเจ้าบ้าน</a:t>
            </a:r>
            <a:r>
              <a:rPr lang="en-US" sz="4400" spc="-153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400" spc="-153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ตัวจริง</a:t>
            </a:r>
            <a:r>
              <a:rPr lang="en-US" sz="4400" spc="-153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790194" lvl="1" indent="-395097">
              <a:lnSpc>
                <a:spcPts val="4208"/>
              </a:lnSpc>
              <a:buFont typeface="Arial"/>
              <a:buChar char="•"/>
            </a:pPr>
            <a:r>
              <a:rPr lang="en-US" sz="4400" spc="-153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สำเนาสมุดเงินฝากธนาคาร</a:t>
            </a:r>
            <a:r>
              <a:rPr lang="en-US" sz="4400" spc="-153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400" spc="-153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สำหรับรับเงินผ่านบัญชีธนาคาร</a:t>
            </a:r>
            <a:r>
              <a:rPr lang="en-US" sz="4400" spc="-153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48926" y="8077816"/>
            <a:ext cx="5994645" cy="1066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2"/>
              </a:lnSpc>
            </a:pPr>
            <a:r>
              <a:rPr lang="en-US" sz="4400" b="1" spc="13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เมื่อมีคุณสมบัติครบถ้วน</a:t>
            </a:r>
            <a:r>
              <a:rPr lang="en-US" sz="4400" b="1" spc="13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algn="ctr">
              <a:lnSpc>
                <a:spcPts val="3992"/>
              </a:lnSpc>
            </a:pPr>
            <a:r>
              <a:rPr lang="en-US" sz="4400" b="1" spc="13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จะได้รับเงินในเดือนถัดไปทันที</a:t>
            </a:r>
            <a:endParaRPr lang="en-US" sz="4400" b="1" spc="13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748797" y="9353075"/>
            <a:ext cx="1488947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2"/>
              </a:lnSpc>
            </a:pPr>
            <a:r>
              <a:rPr lang="en-US" sz="3600" spc="122" dirty="0" err="1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แจ้งยืนยันสิทธิขอรับเงินเบี้ยยังชีพผู้สูงอายุ</a:t>
            </a:r>
            <a:r>
              <a:rPr lang="en-US" sz="3600" spc="122" dirty="0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spc="122" dirty="0" err="1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ได้ที่</a:t>
            </a:r>
            <a:r>
              <a:rPr lang="en-US" sz="3600" spc="122" dirty="0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spc="122" dirty="0" err="1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กองสวัสดิการสังคม</a:t>
            </a:r>
            <a:r>
              <a:rPr lang="en-US" sz="3600" spc="122" dirty="0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spc="122" dirty="0" smtClean="0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องค์การบริหารส่วนตำบลดอน</a:t>
            </a:r>
            <a:endParaRPr lang="en-US" sz="3600" spc="122" dirty="0">
              <a:solidFill>
                <a:srgbClr val="FA2C2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>
              <a:lnSpc>
                <a:spcPts val="3712"/>
              </a:lnSpc>
            </a:pPr>
            <a:r>
              <a:rPr lang="en-US" sz="3600" spc="122" dirty="0" err="1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ในวันและเวลาราชการ</a:t>
            </a:r>
            <a:r>
              <a:rPr lang="en-US" sz="3600" spc="122" dirty="0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spc="122" dirty="0" err="1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สอบถามรายละเอียดเพิ่มเติมได้ที่</a:t>
            </a:r>
            <a:r>
              <a:rPr lang="en-US" sz="3600" spc="122" dirty="0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spc="122" dirty="0" err="1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</a:t>
            </a:r>
            <a:r>
              <a:rPr lang="en-US" sz="3600" spc="122" dirty="0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spc="122" dirty="0" smtClean="0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089-655-7797 </a:t>
            </a:r>
            <a:endParaRPr lang="en-US" sz="3600" spc="122" dirty="0">
              <a:solidFill>
                <a:srgbClr val="FA2C2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G:\ตรา อบต.ใหม่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7" y="18305"/>
            <a:ext cx="1636886" cy="163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236</Words>
  <Application>Microsoft Office PowerPoint</Application>
  <PresentationFormat>กำหนดเอง</PresentationFormat>
  <Paragraphs>16</Paragraphs>
  <Slides>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7" baseType="lpstr">
      <vt:lpstr>Arial</vt:lpstr>
      <vt:lpstr>Angsana New</vt:lpstr>
      <vt:lpstr>Cordia New</vt:lpstr>
      <vt:lpstr>Calibri</vt:lpstr>
      <vt:lpstr>TH Sarabun New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มีสัญชาติไทย มีชื่ออยู่ในทะเบียนบ้านในเขตเทศบาลตำบลพัฒนาชุมชน มีอายุครบ 60 ปี บริบูรณ์ และได้ยืนยันสิทธิขอรับเงินเบี้ยยังชีพผู้สูงอายุกับเทศบาลตำบลพัฒนาชุมชนแล้ว</dc:title>
  <dc:creator>นางมารร้าย</dc:creator>
  <cp:lastModifiedBy>USER</cp:lastModifiedBy>
  <cp:revision>6</cp:revision>
  <cp:lastPrinted>2023-10-05T02:13:15Z</cp:lastPrinted>
  <dcterms:created xsi:type="dcterms:W3CDTF">2006-08-16T00:00:00Z</dcterms:created>
  <dcterms:modified xsi:type="dcterms:W3CDTF">2023-10-05T02:18:53Z</dcterms:modified>
  <dc:identifier>DAFwKtyuP5c</dc:identifier>
</cp:coreProperties>
</file>